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3" r:id="rId2"/>
    <p:sldId id="264" r:id="rId3"/>
    <p:sldId id="273" r:id="rId4"/>
    <p:sldId id="256" r:id="rId5"/>
    <p:sldId id="257" r:id="rId6"/>
    <p:sldId id="258" r:id="rId7"/>
    <p:sldId id="259" r:id="rId8"/>
    <p:sldId id="260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67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5974-E515-4535-9CCB-6747FBEF15C2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5679-7358-4EE1-AD0E-8CC34C8769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5974-E515-4535-9CCB-6747FBEF15C2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5679-7358-4EE1-AD0E-8CC34C8769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5974-E515-4535-9CCB-6747FBEF15C2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5679-7358-4EE1-AD0E-8CC34C8769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5974-E515-4535-9CCB-6747FBEF15C2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5679-7358-4EE1-AD0E-8CC34C8769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5974-E515-4535-9CCB-6747FBEF15C2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5679-7358-4EE1-AD0E-8CC34C8769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5974-E515-4535-9CCB-6747FBEF15C2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5679-7358-4EE1-AD0E-8CC34C8769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5974-E515-4535-9CCB-6747FBEF15C2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5679-7358-4EE1-AD0E-8CC34C8769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5974-E515-4535-9CCB-6747FBEF15C2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5679-7358-4EE1-AD0E-8CC34C8769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5974-E515-4535-9CCB-6747FBEF15C2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5679-7358-4EE1-AD0E-8CC34C8769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5974-E515-4535-9CCB-6747FBEF15C2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95679-7358-4EE1-AD0E-8CC34C8769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5974-E515-4535-9CCB-6747FBEF15C2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FD95679-7358-4EE1-AD0E-8CC34C8769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0E05974-E515-4535-9CCB-6747FBEF15C2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D95679-7358-4EE1-AD0E-8CC34C8769E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hyperlink" Target="file:///E:\Video\Under%20Privileged%20Children%20in%20Dhaka%20%20part%2001%20story%20by%20sushanta%20sinha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57201"/>
            <a:ext cx="2209800" cy="2133599"/>
          </a:xfrm>
          <a:prstGeom prst="rect">
            <a:avLst/>
          </a:prstGeom>
        </p:spPr>
      </p:pic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81000"/>
            <a:ext cx="2219325" cy="2209800"/>
          </a:xfrm>
          <a:prstGeom prst="rect">
            <a:avLst/>
          </a:prstGeom>
        </p:spPr>
      </p:pic>
      <p:pic>
        <p:nvPicPr>
          <p:cNvPr id="6" name="Picture 5" descr="red-ro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4267200"/>
            <a:ext cx="2286000" cy="2286000"/>
          </a:xfrm>
          <a:prstGeom prst="rect">
            <a:avLst/>
          </a:prstGeom>
        </p:spPr>
      </p:pic>
      <p:pic>
        <p:nvPicPr>
          <p:cNvPr id="7" name="Picture 6" descr="753e44a93e4b8fc513aefc9c2f59f068--old-english-roses-english-te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4191000"/>
            <a:ext cx="2247900" cy="2209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2667000"/>
            <a:ext cx="434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Welcome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7" dur="1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0" dur="1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3" dur="1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6" dur="1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57800" y="6858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lgerian" pitchFamily="82" charset="0"/>
                <a:cs typeface="Times New Roman" pitchFamily="18" charset="0"/>
              </a:rPr>
              <a:t>Unit 7 lesson 4 </a:t>
            </a:r>
            <a:endParaRPr lang="en-US" sz="2800" dirty="0">
              <a:latin typeface="Algerian" pitchFamily="82" charset="0"/>
              <a:cs typeface="Times New Roman" pitchFamily="18" charset="0"/>
            </a:endParaRPr>
          </a:p>
        </p:txBody>
      </p:sp>
      <p:pic>
        <p:nvPicPr>
          <p:cNvPr id="5" name="Picture 4" descr="13970589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4038600" cy="4820265"/>
          </a:xfrm>
          <a:prstGeom prst="rect">
            <a:avLst/>
          </a:prstGeom>
        </p:spPr>
      </p:pic>
      <p:pic>
        <p:nvPicPr>
          <p:cNvPr id="7" name="Picture 6" descr="Ameri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953000"/>
            <a:ext cx="7254255" cy="1584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762000"/>
            <a:ext cx="701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  <a:latin typeface="Impact" pitchFamily="34" charset="0"/>
                <a:cs typeface="Times New Roman" pitchFamily="18" charset="0"/>
              </a:rPr>
              <a:t>Learning outcomes: </a:t>
            </a:r>
          </a:p>
          <a:p>
            <a:endParaRPr lang="en-US" sz="2800" dirty="0" smtClean="0">
              <a:latin typeface="Impact" pitchFamily="34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By the end of the lesson students will learn ----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2819400"/>
            <a:ext cx="7696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 smtClean="0">
                <a:solidFill>
                  <a:srgbClr val="FF0000"/>
                </a:solidFill>
                <a:latin typeface="Arial Rounded MT Bold" pitchFamily="34" charset="0"/>
                <a:cs typeface="Times New Roman" pitchFamily="18" charset="0"/>
              </a:rPr>
              <a:t>About the life of a street child. </a:t>
            </a:r>
          </a:p>
          <a:p>
            <a:pPr>
              <a:buFont typeface="Wingdings" pitchFamily="2" charset="2"/>
              <a:buChar char="v"/>
            </a:pPr>
            <a:endParaRPr lang="en-US" sz="2800" dirty="0" smtClean="0">
              <a:latin typeface="Arial Rounded MT Bold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800" dirty="0" smtClean="0">
                <a:latin typeface="Arial Rounded MT Bold" pitchFamily="34" charset="0"/>
                <a:cs typeface="Times New Roman" pitchFamily="18" charset="0"/>
              </a:rPr>
              <a:t>    </a:t>
            </a:r>
            <a:r>
              <a:rPr lang="en-US" sz="2800" dirty="0" smtClean="0">
                <a:solidFill>
                  <a:srgbClr val="FF0000"/>
                </a:solidFill>
                <a:latin typeface="Arial Rounded MT Bold" pitchFamily="34" charset="0"/>
                <a:cs typeface="Times New Roman" pitchFamily="18" charset="0"/>
              </a:rPr>
              <a:t>About the jobs they usually do for living. </a:t>
            </a:r>
          </a:p>
          <a:p>
            <a:pPr>
              <a:buFont typeface="Wingdings" pitchFamily="2" charset="2"/>
              <a:buChar char="v"/>
            </a:pP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914400"/>
            <a:ext cx="73152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uFill>
                  <a:solidFill>
                    <a:srgbClr val="FF0000"/>
                  </a:solidFill>
                </a:uFill>
                <a:latin typeface="Aharoni" pitchFamily="2" charset="-79"/>
                <a:cs typeface="Aharoni" pitchFamily="2" charset="-79"/>
              </a:rPr>
              <a:t>From first paragraph </a:t>
            </a:r>
            <a:endParaRPr lang="en-US" sz="2400" dirty="0" smtClean="0">
              <a:latin typeface="Aharoni" pitchFamily="2" charset="-79"/>
              <a:cs typeface="Aharoni" pitchFamily="2" charset="-79"/>
            </a:endParaRPr>
          </a:p>
          <a:p>
            <a:pPr marL="468313" indent="-468313"/>
            <a:r>
              <a:rPr lang="en-US" sz="2400" dirty="0" smtClean="0">
                <a:latin typeface="Aharoni" pitchFamily="2" charset="-79"/>
                <a:cs typeface="Aharoni" pitchFamily="2" charset="-79"/>
              </a:rPr>
              <a:t>We come to know why </a:t>
            </a:r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Amerigo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 becomes a street child. </a:t>
            </a:r>
          </a:p>
          <a:p>
            <a:pPr marL="468313" indent="-468313"/>
            <a:r>
              <a:rPr lang="en-US" sz="2400" u="sng" dirty="0" smtClean="0">
                <a:uFill>
                  <a:solidFill>
                    <a:srgbClr val="FF0000"/>
                  </a:solidFill>
                </a:uFill>
                <a:latin typeface="Aharoni" pitchFamily="2" charset="-79"/>
                <a:cs typeface="Aharoni" pitchFamily="2" charset="-79"/>
              </a:rPr>
              <a:t>From second paragraph </a:t>
            </a:r>
            <a:endParaRPr lang="en-US" sz="2400" dirty="0" smtClean="0">
              <a:uFill>
                <a:solidFill>
                  <a:srgbClr val="FF0000"/>
                </a:solidFill>
              </a:uFill>
              <a:latin typeface="Aharoni" pitchFamily="2" charset="-79"/>
              <a:cs typeface="Aharoni" pitchFamily="2" charset="-79"/>
            </a:endParaRPr>
          </a:p>
          <a:p>
            <a:pPr marL="468313" indent="-468313"/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Aharoni" pitchFamily="2" charset="-79"/>
                <a:cs typeface="Aharoni" pitchFamily="2" charset="-79"/>
              </a:rPr>
              <a:t>We come to know the jobs </a:t>
            </a:r>
            <a:r>
              <a:rPr lang="en-US" sz="2400" dirty="0" err="1" smtClean="0">
                <a:uFill>
                  <a:solidFill>
                    <a:srgbClr val="FF0000"/>
                  </a:solidFill>
                </a:uFill>
                <a:latin typeface="Aharoni" pitchFamily="2" charset="-79"/>
                <a:cs typeface="Aharoni" pitchFamily="2" charset="-79"/>
              </a:rPr>
              <a:t>Amerigo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Aharoni" pitchFamily="2" charset="-79"/>
                <a:cs typeface="Aharoni" pitchFamily="2" charset="-79"/>
              </a:rPr>
              <a:t> does.</a:t>
            </a:r>
          </a:p>
          <a:p>
            <a:pPr marL="468313" indent="-468313"/>
            <a:r>
              <a:rPr lang="en-US" sz="2400" u="sng" dirty="0" smtClean="0">
                <a:uFill>
                  <a:solidFill>
                    <a:srgbClr val="FF0000"/>
                  </a:solidFill>
                </a:uFill>
                <a:latin typeface="Aharoni" pitchFamily="2" charset="-79"/>
                <a:cs typeface="Aharoni" pitchFamily="2" charset="-79"/>
              </a:rPr>
              <a:t>From third </a:t>
            </a:r>
            <a:r>
              <a:rPr lang="en-US" sz="2400" u="sng" dirty="0" err="1" smtClean="0">
                <a:uFill>
                  <a:solidFill>
                    <a:srgbClr val="FF0000"/>
                  </a:solidFill>
                </a:uFill>
                <a:latin typeface="Aharoni" pitchFamily="2" charset="-79"/>
                <a:cs typeface="Aharoni" pitchFamily="2" charset="-79"/>
              </a:rPr>
              <a:t>pargraph</a:t>
            </a:r>
            <a:r>
              <a:rPr lang="en-US" sz="2400" u="sng" dirty="0" smtClean="0">
                <a:uFill>
                  <a:solidFill>
                    <a:srgbClr val="FF0000"/>
                  </a:solidFill>
                </a:uFill>
                <a:latin typeface="Aharoni" pitchFamily="2" charset="-79"/>
                <a:cs typeface="Aharoni" pitchFamily="2" charset="-79"/>
              </a:rPr>
              <a:t> </a:t>
            </a:r>
          </a:p>
          <a:p>
            <a:pPr marL="468313" indent="-468313"/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Aharoni" pitchFamily="2" charset="-79"/>
                <a:cs typeface="Aharoni" pitchFamily="2" charset="-79"/>
              </a:rPr>
              <a:t>We come to know his friend dies. </a:t>
            </a:r>
          </a:p>
          <a:p>
            <a:pPr marL="468313" indent="-468313"/>
            <a:r>
              <a:rPr lang="en-US" sz="2400" u="sng" dirty="0" smtClean="0">
                <a:uFill>
                  <a:solidFill>
                    <a:srgbClr val="FF0000"/>
                  </a:solidFill>
                </a:uFill>
                <a:latin typeface="Aharoni" pitchFamily="2" charset="-79"/>
                <a:cs typeface="Aharoni" pitchFamily="2" charset="-79"/>
              </a:rPr>
              <a:t>From forth paragraph </a:t>
            </a:r>
          </a:p>
          <a:p>
            <a:pPr marL="468313" indent="-468313"/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Aharoni" pitchFamily="2" charset="-79"/>
                <a:cs typeface="Aharoni" pitchFamily="2" charset="-79"/>
              </a:rPr>
              <a:t>We come to know what happens one of his friends who worked in a glass factory. </a:t>
            </a:r>
          </a:p>
          <a:p>
            <a:pPr marL="468313" indent="-468313"/>
            <a:r>
              <a:rPr lang="en-US" sz="2400" u="sng" dirty="0" smtClean="0">
                <a:uFill>
                  <a:solidFill>
                    <a:srgbClr val="FF0000"/>
                  </a:solidFill>
                </a:uFill>
                <a:latin typeface="Aharoni" pitchFamily="2" charset="-79"/>
                <a:cs typeface="Aharoni" pitchFamily="2" charset="-79"/>
              </a:rPr>
              <a:t>From the fifth paragraph </a:t>
            </a:r>
          </a:p>
          <a:p>
            <a:pPr marL="468313" indent="-468313"/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Aharoni" pitchFamily="2" charset="-79"/>
                <a:cs typeface="Aharoni" pitchFamily="2" charset="-79"/>
              </a:rPr>
              <a:t>We come to know the problems </a:t>
            </a:r>
            <a:r>
              <a:rPr lang="en-US" sz="2400" dirty="0" err="1" smtClean="0">
                <a:uFill>
                  <a:solidFill>
                    <a:srgbClr val="FF0000"/>
                  </a:solidFill>
                </a:uFill>
                <a:latin typeface="Aharoni" pitchFamily="2" charset="-79"/>
                <a:cs typeface="Aharoni" pitchFamily="2" charset="-79"/>
              </a:rPr>
              <a:t>Amerigo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Aharoni" pitchFamily="2" charset="-79"/>
                <a:cs typeface="Aharoni" pitchFamily="2" charset="-79"/>
              </a:rPr>
              <a:t> faces. </a:t>
            </a:r>
          </a:p>
          <a:p>
            <a:pPr marL="468313" indent="-468313"/>
            <a:endParaRPr lang="en-US" sz="2800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85800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Answer the following questions: </a:t>
            </a:r>
            <a:endParaRPr lang="en-US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2133600"/>
            <a:ext cx="7391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What is your impression about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Amerigo’s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father? 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What was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Amerigo’s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first job?  What made him stop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it?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How is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Amerigo’s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experience of selling ice cream?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What does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Amerigo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desire now?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What should the society do for children like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Amerigo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7620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haroni" pitchFamily="2" charset="-79"/>
                <a:cs typeface="Aharoni" pitchFamily="2" charset="-79"/>
              </a:rPr>
              <a:t>Answer of the above questions: </a:t>
            </a:r>
            <a:endParaRPr lang="en-US" sz="28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600200"/>
            <a:ext cx="7467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 dirty="0" smtClean="0">
                <a:latin typeface="Aharoni" pitchFamily="2" charset="-79"/>
                <a:cs typeface="Aharoni" pitchFamily="2" charset="-79"/>
              </a:rPr>
              <a:t>I hate </a:t>
            </a:r>
            <a:r>
              <a:rPr lang="en-US" sz="2800" dirty="0" err="1" smtClean="0">
                <a:latin typeface="Aharoni" pitchFamily="2" charset="-79"/>
                <a:cs typeface="Aharoni" pitchFamily="2" charset="-79"/>
              </a:rPr>
              <a:t>Amerigo’s</a:t>
            </a:r>
            <a:r>
              <a:rPr lang="en-US" sz="2800" dirty="0" smtClean="0">
                <a:latin typeface="Aharoni" pitchFamily="2" charset="-79"/>
                <a:cs typeface="Aharoni" pitchFamily="2" charset="-79"/>
              </a:rPr>
              <a:t> parents. They should love their child, rather they left him. They have violated </a:t>
            </a:r>
            <a:r>
              <a:rPr lang="en-US" sz="28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human rights</a:t>
            </a:r>
            <a:r>
              <a:rPr lang="en-US" sz="2800" dirty="0" smtClean="0">
                <a:latin typeface="Aharoni" pitchFamily="2" charset="-79"/>
                <a:cs typeface="Aharoni" pitchFamily="2" charset="-79"/>
              </a:rPr>
              <a:t> which made </a:t>
            </a:r>
            <a:r>
              <a:rPr lang="en-US" sz="2800" dirty="0" err="1" smtClean="0">
                <a:latin typeface="Aharoni" pitchFamily="2" charset="-79"/>
                <a:cs typeface="Aharoni" pitchFamily="2" charset="-79"/>
              </a:rPr>
              <a:t>Amerigo</a:t>
            </a:r>
            <a:r>
              <a:rPr lang="en-US" sz="2800" dirty="0" smtClean="0">
                <a:latin typeface="Aharoni" pitchFamily="2" charset="-79"/>
                <a:cs typeface="Aharoni" pitchFamily="2" charset="-79"/>
              </a:rPr>
              <a:t> a street child. </a:t>
            </a:r>
          </a:p>
          <a:p>
            <a:pPr marL="514350" indent="-514350">
              <a:buAutoNum type="alphaLcParenR"/>
            </a:pPr>
            <a:r>
              <a:rPr lang="en-US" sz="2800" dirty="0" smtClean="0">
                <a:latin typeface="Aharoni" pitchFamily="2" charset="-79"/>
                <a:cs typeface="Aharoni" pitchFamily="2" charset="-79"/>
              </a:rPr>
              <a:t>The collecting of trash and selling them to the vendor. Serious infection made stop it. </a:t>
            </a:r>
          </a:p>
          <a:p>
            <a:pPr marL="514350" indent="-514350">
              <a:buAutoNum type="alphaLcParenR"/>
            </a:pPr>
            <a:r>
              <a:rPr lang="en-US" sz="2800" dirty="0" smtClean="0">
                <a:latin typeface="Aharoni" pitchFamily="2" charset="-79"/>
                <a:cs typeface="Aharoni" pitchFamily="2" charset="-79"/>
              </a:rPr>
              <a:t>The work of selling ice cream for </a:t>
            </a:r>
            <a:r>
              <a:rPr lang="en-US" sz="2800" dirty="0" err="1" smtClean="0">
                <a:latin typeface="Aharoni" pitchFamily="2" charset="-79"/>
                <a:cs typeface="Aharoni" pitchFamily="2" charset="-79"/>
              </a:rPr>
              <a:t>Amerigo</a:t>
            </a:r>
            <a:r>
              <a:rPr lang="en-US" sz="2800" dirty="0" smtClean="0">
                <a:latin typeface="Aharoni" pitchFamily="2" charset="-79"/>
                <a:cs typeface="Aharoni" pitchFamily="2" charset="-79"/>
              </a:rPr>
              <a:t> was very difficult and painful. </a:t>
            </a:r>
            <a:endParaRPr lang="en-US" sz="2800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990600"/>
            <a:ext cx="7391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 startAt="4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Amerigo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now desire to live his own home 	and sleep there because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sleepin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on the street 	is not safe. </a:t>
            </a:r>
          </a:p>
          <a:p>
            <a:pPr marL="514350" indent="-514350">
              <a:buAutoNum type="alphaLcParenR" startAt="4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e) 	The society should rehabilitate street 	children and ensure their fundamental 	rights.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1066801"/>
            <a:ext cx="1905000" cy="457200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lgerian" pitchFamily="82" charset="0"/>
              </a:rPr>
              <a:t>Home work </a:t>
            </a:r>
            <a:endParaRPr lang="en-US" sz="2400" dirty="0">
              <a:latin typeface="Algerian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7526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Write a paragraph on </a:t>
            </a:r>
            <a:endParaRPr lang="en-US" sz="2800" dirty="0">
              <a:solidFill>
                <a:srgbClr val="FF0000"/>
              </a:solidFill>
              <a:latin typeface="Algerian" pitchFamily="82" charset="0"/>
            </a:endParaRPr>
          </a:p>
        </p:txBody>
      </p:sp>
      <p:pic>
        <p:nvPicPr>
          <p:cNvPr id="4" name="Picture 3" descr="childr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819400"/>
            <a:ext cx="4511040" cy="3289300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343400" y="17526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Old English Text MT" pitchFamily="66" charset="0"/>
              </a:rPr>
              <a:t>Street Children 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524000"/>
            <a:ext cx="693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Thank you </a:t>
            </a:r>
            <a:endParaRPr lang="en-US" sz="8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990600"/>
            <a:ext cx="6172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>
                <a:uFill>
                  <a:solidFill>
                    <a:srgbClr val="FF0000"/>
                  </a:solidFill>
                </a:uFill>
                <a:latin typeface="Times New Roman" pitchFamily="18" charset="0"/>
                <a:cs typeface="Times New Roman" pitchFamily="18" charset="0"/>
              </a:rPr>
              <a:t>Teacher’s identity </a:t>
            </a:r>
          </a:p>
          <a:p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Md.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Monirul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Islam 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Lecturer in English </a:t>
            </a:r>
          </a:p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Adarsha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Mohila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Degree College</a:t>
            </a:r>
          </a:p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Kumarkhali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914400"/>
            <a:ext cx="1428750" cy="1905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0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5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7" dur="4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16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61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2" dur="4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16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6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7" dur="4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8" dur="16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1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2" dur="4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3" dur="16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8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9" dur="4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0" dur="16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14800" y="3043238"/>
          <a:ext cx="914400" cy="771525"/>
        </p:xfrm>
        <a:graphic>
          <a:graphicData uri="http://schemas.openxmlformats.org/presentationml/2006/ole">
            <p:oleObj spid="_x0000_s2050" name="Packager Shell Object" showAsIcon="1" r:id="rId3" imgW="914400" imgH="771480" progId="Package">
              <p:embed/>
            </p:oleObj>
          </a:graphicData>
        </a:graphic>
      </p:graphicFrame>
      <p:graphicFrame>
        <p:nvGraphicFramePr>
          <p:cNvPr id="3" name="Object 2">
            <a:hlinkClick r:id="rId4" action="ppaction://program"/>
          </p:cNvPr>
          <p:cNvGraphicFramePr>
            <a:graphicFrameLocks noChangeAspect="1"/>
          </p:cNvGraphicFramePr>
          <p:nvPr/>
        </p:nvGraphicFramePr>
        <p:xfrm>
          <a:off x="4114800" y="3043238"/>
          <a:ext cx="914400" cy="771525"/>
        </p:xfrm>
        <a:graphic>
          <a:graphicData uri="http://schemas.openxmlformats.org/presentationml/2006/ole">
            <p:oleObj spid="_x0000_s2051" name="Packager Shell Object" showAsIcon="1" r:id="rId5" imgW="914400" imgH="771480" progId="Package">
              <p:embed/>
            </p:oleObj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68580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Look at the pictures below: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371600"/>
            <a:ext cx="5334000" cy="2209800"/>
          </a:xfrm>
          <a:prstGeom prst="rect">
            <a:avLst/>
          </a:prstGeom>
        </p:spPr>
      </p:pic>
      <p:pic>
        <p:nvPicPr>
          <p:cNvPr id="6" name="Picture 5" descr="images (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810000"/>
            <a:ext cx="5257800" cy="27432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370.jpg"/>
          <p:cNvPicPr>
            <a:picLocks noChangeAspect="1"/>
          </p:cNvPicPr>
          <p:nvPr/>
        </p:nvPicPr>
        <p:blipFill>
          <a:blip r:embed="rId2">
            <a:lum bright="-10000"/>
          </a:blip>
          <a:stretch>
            <a:fillRect/>
          </a:stretch>
        </p:blipFill>
        <p:spPr>
          <a:xfrm>
            <a:off x="914400" y="762000"/>
            <a:ext cx="7391400" cy="554355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83820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Now think over the questions below: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1524000"/>
            <a:ext cx="6934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arenR"/>
            </a:pP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Who do you think are these children? What would you call them in your own language? </a:t>
            </a:r>
          </a:p>
          <a:p>
            <a:pPr marL="457200" indent="-457200">
              <a:buAutoNum type="alphaLcParenR"/>
            </a:pPr>
            <a:endParaRPr lang="en-US" sz="2400" dirty="0" smtClean="0">
              <a:latin typeface="Aharoni" pitchFamily="2" charset="-79"/>
              <a:cs typeface="Aharoni" pitchFamily="2" charset="-79"/>
            </a:endParaRPr>
          </a:p>
          <a:p>
            <a:pPr marL="457200" indent="-457200">
              <a:buAutoNum type="alphaLcParenR"/>
            </a:pP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What are they doing? </a:t>
            </a:r>
          </a:p>
          <a:p>
            <a:pPr marL="457200" indent="-457200">
              <a:buAutoNum type="alphaLcParenR"/>
            </a:pPr>
            <a:endParaRPr lang="en-US" sz="2400" dirty="0" smtClean="0">
              <a:latin typeface="Aharoni" pitchFamily="2" charset="-79"/>
              <a:cs typeface="Aharoni" pitchFamily="2" charset="-79"/>
            </a:endParaRPr>
          </a:p>
          <a:p>
            <a:pPr marL="457200" indent="-457200">
              <a:buAutoNum type="alphaLcParenR"/>
            </a:pP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Do these pictures contradict the idea behind the </a:t>
            </a:r>
            <a:r>
              <a:rPr lang="en-US" sz="24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Universal Declaration of Human Rights? </a:t>
            </a:r>
          </a:p>
          <a:p>
            <a:pPr marL="457200" indent="-457200">
              <a:buAutoNum type="alphaLcParenR"/>
            </a:pPr>
            <a:endParaRPr lang="en-US" sz="2400" b="1" dirty="0" smtClean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  <a:p>
            <a:pPr marL="457200" indent="-457200">
              <a:buAutoNum type="alphaLcParenR"/>
            </a:pPr>
            <a:r>
              <a:rPr lang="en-US" sz="2400" dirty="0">
                <a:latin typeface="Aharoni" pitchFamily="2" charset="-79"/>
                <a:cs typeface="Aharoni" pitchFamily="2" charset="-79"/>
              </a:rPr>
              <a:t>H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ave you got such children in your locality? What problems do have in their lives?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4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4" presetClass="exit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838200"/>
            <a:ext cx="7620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Share the answer of the following questions: </a:t>
            </a: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lphaLcParenR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 think they are street children. We often call them Tokai. </a:t>
            </a:r>
          </a:p>
          <a:p>
            <a:pPr marL="457200" indent="-457200">
              <a:buFont typeface="+mj-lt"/>
              <a:buAutoNum type="alphaLcParenR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lphaLcParenR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 the first picture a minor boy is sitting on a rail line carelessly. In the second and third pictures, two children are collecting trash in their sacks. </a:t>
            </a:r>
          </a:p>
          <a:p>
            <a:pPr marL="457200" indent="-457200" algn="just">
              <a:buFont typeface="+mj-lt"/>
              <a:buAutoNum type="alphaLcParenR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lphaLcParenR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Of course, according to the Universal Declaration of Human Rights they also have the same rights like the privileged children. </a:t>
            </a:r>
          </a:p>
          <a:p>
            <a:pPr marL="457200" indent="-457200" algn="just">
              <a:buFont typeface="+mj-lt"/>
              <a:buAutoNum type="alphaLcParenR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lphaLcParenR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Yes, we often see them near trash or on the street. They have many problems. They are deprived of human rights and fundamental rights. 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5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6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524000"/>
            <a:ext cx="7315200" cy="2598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rgbClr val="00B0F0"/>
                </a:solidFill>
                <a:latin typeface="Old English Text MT" pitchFamily="66" charset="0"/>
              </a:rPr>
              <a:t>The Universal Declaration of Human Rights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is an international document that states basic rights and fundamental freedoms to which all human beings are entitled. </a:t>
            </a:r>
            <a:endParaRPr lang="en-US" sz="2800" dirty="0">
              <a:latin typeface="Old English Text MT" pitchFamily="66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jpg"/>
          <p:cNvPicPr>
            <a:picLocks noChangeAspect="1"/>
          </p:cNvPicPr>
          <p:nvPr/>
        </p:nvPicPr>
        <p:blipFill>
          <a:blip r:embed="rId2">
            <a:lum contrast="40000"/>
          </a:blip>
          <a:stretch>
            <a:fillRect/>
          </a:stretch>
        </p:blipFill>
        <p:spPr>
          <a:xfrm>
            <a:off x="2362200" y="685800"/>
            <a:ext cx="4229100" cy="2819400"/>
          </a:xfrm>
          <a:prstGeom prst="rect">
            <a:avLst/>
          </a:prstGeom>
        </p:spPr>
      </p:pic>
      <p:pic>
        <p:nvPicPr>
          <p:cNvPr id="3" name="Picture 2" descr="images (2).jpg"/>
          <p:cNvPicPr>
            <a:picLocks noChangeAspect="1"/>
          </p:cNvPicPr>
          <p:nvPr/>
        </p:nvPicPr>
        <p:blipFill>
          <a:blip r:embed="rId3">
            <a:lum contrast="10000"/>
          </a:blip>
          <a:stretch>
            <a:fillRect/>
          </a:stretch>
        </p:blipFill>
        <p:spPr>
          <a:xfrm>
            <a:off x="2362200" y="3581400"/>
            <a:ext cx="4267200" cy="269016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253</TotalTime>
  <Words>454</Words>
  <Application>Microsoft Office PowerPoint</Application>
  <PresentationFormat>On-screen Show (4:3)</PresentationFormat>
  <Paragraphs>61</Paragraphs>
  <Slides>17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Flow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Momin</dc:creator>
  <cp:lastModifiedBy>Momin</cp:lastModifiedBy>
  <cp:revision>76</cp:revision>
  <dcterms:created xsi:type="dcterms:W3CDTF">2017-09-08T01:36:59Z</dcterms:created>
  <dcterms:modified xsi:type="dcterms:W3CDTF">2017-09-18T15:15:31Z</dcterms:modified>
</cp:coreProperties>
</file>